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8"/>
  </p:notesMasterIdLst>
  <p:sldIdLst>
    <p:sldId id="256" r:id="rId2"/>
    <p:sldId id="258" r:id="rId3"/>
    <p:sldId id="260" r:id="rId4"/>
    <p:sldId id="261" r:id="rId5"/>
    <p:sldId id="262" r:id="rId6"/>
    <p:sldId id="265" r:id="rId7"/>
    <p:sldId id="263" r:id="rId8"/>
    <p:sldId id="266" r:id="rId9"/>
    <p:sldId id="264" r:id="rId10"/>
    <p:sldId id="267" r:id="rId11"/>
    <p:sldId id="273" r:id="rId12"/>
    <p:sldId id="275" r:id="rId13"/>
    <p:sldId id="276" r:id="rId14"/>
    <p:sldId id="277" r:id="rId15"/>
    <p:sldId id="278" r:id="rId16"/>
    <p:sldId id="280" r:id="rId17"/>
    <p:sldId id="270" r:id="rId18"/>
    <p:sldId id="271" r:id="rId19"/>
    <p:sldId id="279" r:id="rId20"/>
    <p:sldId id="282" r:id="rId21"/>
    <p:sldId id="284" r:id="rId22"/>
    <p:sldId id="283" r:id="rId23"/>
    <p:sldId id="285" r:id="rId24"/>
    <p:sldId id="286" r:id="rId25"/>
    <p:sldId id="281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6"/>
    <p:restoredTop sz="83673"/>
  </p:normalViewPr>
  <p:slideViewPr>
    <p:cSldViewPr snapToGrid="0" snapToObjects="1">
      <p:cViewPr varScale="1">
        <p:scale>
          <a:sx n="98" d="100"/>
          <a:sy n="98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F577-200A-E846-BAD7-1D2EF6AD3B53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415E0-CA35-CD42-97CA-279C7D623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a massive transformer model to 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9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88 video sequences</a:t>
            </a:r>
          </a:p>
          <a:p>
            <a:r>
              <a:rPr lang="en-US" dirty="0"/>
              <a:t> - varying number of sequences per class (so some classes may be over/under represented)</a:t>
            </a:r>
          </a:p>
          <a:p>
            <a:r>
              <a:rPr lang="en-US" dirty="0"/>
              <a:t> - trained on 50% of the data, tested on the rest</a:t>
            </a:r>
          </a:p>
          <a:p>
            <a:endParaRPr lang="en-US" dirty="0"/>
          </a:p>
          <a:p>
            <a:r>
              <a:rPr lang="en-US" dirty="0"/>
              <a:t>Smoke, water, and fountain are clearly the most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networks do a lot better!</a:t>
            </a:r>
          </a:p>
          <a:p>
            <a:r>
              <a:rPr lang="en-US" dirty="0"/>
              <a:t>- Train on each “plane” of the data independently</a:t>
            </a:r>
          </a:p>
          <a:p>
            <a:r>
              <a:rPr lang="en-US" dirty="0"/>
              <a:t>– Much more robust at recognizing each dynamic texture</a:t>
            </a:r>
          </a:p>
          <a:p>
            <a:r>
              <a:rPr lang="en-US" dirty="0"/>
              <a:t>- Uses standard CNNs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175B-292B-A17F-3C8B-CB417620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65E92-C77C-F475-D756-F26C77C8E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0998A-322A-9136-1954-523DC1122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970E4-2103-B609-C4A7-B25640C84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415E0-CA35-CD42-97CA-279C7D6236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0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8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5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2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8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3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2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63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ras.dcu.ie/22040/1/Vincent_Andrearczyk_Final_PhD_thesis.pdf" TargetMode="External"/><Relationship Id="rId3" Type="http://schemas.openxmlformats.org/officeDocument/2006/relationships/hyperlink" Target="http://www.db.ucsd.edu/static/TimeSeries.pdf" TargetMode="External"/><Relationship Id="rId7" Type="http://schemas.openxmlformats.org/officeDocument/2006/relationships/hyperlink" Target="http://ieeexplore.ieee.org/abstract/document/5206847/" TargetMode="External"/><Relationship Id="rId2" Type="http://schemas.openxmlformats.org/officeDocument/2006/relationships/hyperlink" Target="http://www.cs.toronto.edu/~fleet/research/Papers/DynamicTextur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chapter/10.1007/11744047_42?LI=true" TargetMode="External"/><Relationship Id="rId5" Type="http://schemas.openxmlformats.org/officeDocument/2006/relationships/hyperlink" Target="https://escholarship.org/uc/item/2m50f2fb" TargetMode="External"/><Relationship Id="rId10" Type="http://schemas.openxmlformats.org/officeDocument/2006/relationships/hyperlink" Target="https://arxiv.org/abs/2401.09417" TargetMode="External"/><Relationship Id="rId4" Type="http://schemas.openxmlformats.org/officeDocument/2006/relationships/hyperlink" Target="http://ww.vavlab.ee.boun.edu.tr/courses/574/material/books/blake_Active_Contours.pdf" TargetMode="External"/><Relationship Id="rId9" Type="http://schemas.openxmlformats.org/officeDocument/2006/relationships/hyperlink" Target="https://arxiv.org/abs/2312.0075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Linear Dynamical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25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4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y</a:t>
            </a:r>
            <a:r>
              <a:rPr lang="en-US" i="1" baseline="-25000" dirty="0" err="1"/>
              <a:t>t</a:t>
            </a:r>
            <a:r>
              <a:rPr lang="en-US" dirty="0"/>
              <a:t>: image of height </a:t>
            </a:r>
            <a:r>
              <a:rPr lang="en-US" i="1" dirty="0"/>
              <a:t>h</a:t>
            </a:r>
            <a:r>
              <a:rPr lang="en-US" dirty="0"/>
              <a:t> and width </a:t>
            </a:r>
            <a:r>
              <a:rPr lang="en-US" i="1" dirty="0"/>
              <a:t>w </a:t>
            </a:r>
            <a:r>
              <a:rPr lang="en-US" dirty="0"/>
              <a:t>at time </a:t>
            </a:r>
            <a:r>
              <a:rPr lang="en-US" i="1" dirty="0"/>
              <a:t>t</a:t>
            </a:r>
            <a:r>
              <a:rPr lang="en-US" dirty="0"/>
              <a:t>, usually flattened into 1 x </a:t>
            </a:r>
            <a:r>
              <a:rPr lang="en-US" i="1" dirty="0" err="1"/>
              <a:t>hw</a:t>
            </a:r>
            <a:r>
              <a:rPr lang="en-US" dirty="0"/>
              <a:t> vector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: state space vector at time </a:t>
            </a:r>
            <a:r>
              <a:rPr lang="en-US" i="1" dirty="0"/>
              <a:t>t</a:t>
            </a:r>
            <a:r>
              <a:rPr lang="en-US" dirty="0"/>
              <a:t>, 1 x </a:t>
            </a:r>
            <a:r>
              <a:rPr lang="en-US" i="1" dirty="0"/>
              <a:t>q</a:t>
            </a:r>
            <a:r>
              <a:rPr lang="en-US" dirty="0"/>
              <a:t> (where </a:t>
            </a:r>
            <a:r>
              <a:rPr lang="en-US" i="1" dirty="0"/>
              <a:t>q </a:t>
            </a:r>
            <a:r>
              <a:rPr lang="en-US" dirty="0"/>
              <a:t>&lt;&lt;&lt; </a:t>
            </a:r>
            <a:r>
              <a:rPr lang="en-US" i="1" dirty="0" err="1"/>
              <a:t>hw</a:t>
            </a:r>
            <a:r>
              <a:rPr lang="en-US" dirty="0"/>
              <a:t>)</a:t>
            </a:r>
          </a:p>
          <a:p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</a:p>
          <a:p>
            <a:r>
              <a:rPr lang="en-US" i="1" dirty="0"/>
              <a:t>C</a:t>
            </a:r>
            <a:r>
              <a:rPr lang="en-US" dirty="0"/>
              <a:t>: output matrix, maps between spaces, </a:t>
            </a:r>
            <a:r>
              <a:rPr lang="en-US" i="1" dirty="0" err="1"/>
              <a:t>hw</a:t>
            </a:r>
            <a:r>
              <a:rPr lang="en-US" i="1" dirty="0"/>
              <a:t> </a:t>
            </a:r>
            <a:r>
              <a:rPr lang="en-US" dirty="0"/>
              <a:t>x</a:t>
            </a:r>
            <a:r>
              <a:rPr lang="en-US" i="1" dirty="0"/>
              <a:t> q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8" y="2553159"/>
            <a:ext cx="5492174" cy="8766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Image in a sequence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8131700" y="3728344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“state”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inherent to the system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1700" y="1396591"/>
            <a:ext cx="1684868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75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3433"/>
            <a:ext cx="20320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13" y="1571025"/>
            <a:ext cx="5492174" cy="8766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2971478"/>
            <a:ext cx="2268844" cy="15839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2971478"/>
            <a:ext cx="2283113" cy="1583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00" y="4967032"/>
            <a:ext cx="2275978" cy="15839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19" y="4974166"/>
            <a:ext cx="2283113" cy="157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67897" y="258099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4650" y="25998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7897" y="46286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4650" y="46287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3354107" y="3604804"/>
            <a:ext cx="2558593" cy="1714257"/>
          </a:xfrm>
          <a:prstGeom prst="wedgeRoundRectCallout">
            <a:avLst>
              <a:gd name="adj1" fmla="val 55938"/>
              <a:gd name="adj2" fmla="val -224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of these is 1 column of </a:t>
            </a:r>
            <a:r>
              <a:rPr lang="en-US" i="1" dirty="0"/>
              <a:t>C.</a:t>
            </a:r>
          </a:p>
          <a:p>
            <a:pPr algn="ctr"/>
            <a:endParaRPr lang="en-US" i="1" dirty="0"/>
          </a:p>
          <a:p>
            <a:pPr algn="ctr"/>
            <a:r>
              <a:rPr lang="en-US" dirty="0"/>
              <a:t>There are </a:t>
            </a:r>
            <a:r>
              <a:rPr lang="en-US" i="1" dirty="0"/>
              <a:t>q</a:t>
            </a:r>
            <a:r>
              <a:rPr lang="en-US" dirty="0"/>
              <a:t> of them (first 4 shown here).</a:t>
            </a:r>
          </a:p>
        </p:txBody>
      </p:sp>
    </p:spTree>
    <p:extLst>
      <p:ext uri="{BB962C8B-B14F-4D97-AF65-F5344CB8AC3E}">
        <p14:creationId xmlns:p14="http://schemas.microsoft.com/office/powerpoint/2010/main" val="10261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3976934" cy="4575175"/>
          </a:xfrm>
        </p:spPr>
        <p:txBody>
          <a:bodyPr/>
          <a:lstStyle/>
          <a:p>
            <a:r>
              <a:rPr lang="en-US" dirty="0"/>
              <a:t>How do we learn the appearance model?</a:t>
            </a:r>
          </a:p>
          <a:p>
            <a:r>
              <a:rPr lang="en-US" dirty="0"/>
              <a:t>Choose state-space dimension size </a:t>
            </a:r>
            <a:r>
              <a:rPr lang="en-US" i="1" dirty="0"/>
              <a:t>q</a:t>
            </a:r>
          </a:p>
          <a:p>
            <a:r>
              <a:rPr lang="en-US" dirty="0"/>
              <a:t>Noise term is </a:t>
            </a:r>
            <a:r>
              <a:rPr lang="en-US" dirty="0" err="1"/>
              <a:t>i.i.d</a:t>
            </a:r>
            <a:r>
              <a:rPr lang="en-US" dirty="0"/>
              <a:t> Gaussian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1477432"/>
            <a:ext cx="3784600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2486023"/>
            <a:ext cx="22733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3342214"/>
            <a:ext cx="1295400" cy="457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29668" y="2414586"/>
            <a:ext cx="2328333" cy="1682748"/>
          </a:xfrm>
          <a:prstGeom prst="wedgeRoundRectCallout">
            <a:avLst>
              <a:gd name="adj1" fmla="val 59167"/>
              <a:gd name="adj2" fmla="val 21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U</a:t>
            </a:r>
            <a:r>
              <a:rPr lang="en-US" dirty="0"/>
              <a:t>-hat is a matrix of the first </a:t>
            </a:r>
            <a:r>
              <a:rPr lang="en-US" i="1" dirty="0"/>
              <a:t>q</a:t>
            </a:r>
            <a:r>
              <a:rPr lang="en-US" dirty="0"/>
              <a:t> columns of </a:t>
            </a:r>
            <a:r>
              <a:rPr lang="en-US" i="1" dirty="0"/>
              <a:t>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02" y="4223805"/>
            <a:ext cx="1968500" cy="457200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9338735" y="4113211"/>
            <a:ext cx="2717798" cy="1661056"/>
          </a:xfrm>
          <a:prstGeom prst="wedgeRoundRectCallout">
            <a:avLst>
              <a:gd name="adj1" fmla="val -58651"/>
              <a:gd name="adj2" fmla="val -24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/>
              <a:t>V</a:t>
            </a:r>
            <a:r>
              <a:rPr lang="en-US"/>
              <a:t>-hat </a:t>
            </a:r>
            <a:r>
              <a:rPr lang="en-US" dirty="0"/>
              <a:t>is a matrix of the first </a:t>
            </a:r>
            <a:r>
              <a:rPr lang="en-US" i="1" dirty="0"/>
              <a:t>q</a:t>
            </a:r>
            <a:r>
              <a:rPr lang="en-US" dirty="0"/>
              <a:t> columns </a:t>
            </a:r>
            <a:r>
              <a:rPr lang="en-US"/>
              <a:t>of </a:t>
            </a:r>
            <a:r>
              <a:rPr lang="en-US" i="1"/>
              <a:t>V</a:t>
            </a:r>
            <a:r>
              <a:rPr lang="en-US"/>
              <a:t>, and sigma-hat is a diagonal matrix of the first </a:t>
            </a:r>
            <a:r>
              <a:rPr lang="en-US" i="1"/>
              <a:t>q</a:t>
            </a:r>
            <a:r>
              <a:rPr lang="en-US"/>
              <a:t> singular values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943739"/>
            <a:ext cx="5492174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265612" cy="4863042"/>
          </a:xfrm>
        </p:spPr>
        <p:txBody>
          <a:bodyPr>
            <a:norm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t-1</a:t>
            </a:r>
            <a:r>
              <a:rPr lang="en-US" dirty="0"/>
              <a:t>: state space vectors at times </a:t>
            </a:r>
            <a:r>
              <a:rPr lang="en-US" i="1" dirty="0"/>
              <a:t>t</a:t>
            </a:r>
            <a:r>
              <a:rPr lang="en-US" dirty="0"/>
              <a:t> and </a:t>
            </a:r>
            <a:r>
              <a:rPr lang="en-US" i="1" dirty="0"/>
              <a:t>t </a:t>
            </a:r>
            <a:r>
              <a:rPr lang="mr-IN" i="1" dirty="0"/>
              <a:t>–</a:t>
            </a:r>
            <a:r>
              <a:rPr lang="en-US" i="1" dirty="0"/>
              <a:t> 1</a:t>
            </a:r>
            <a:r>
              <a:rPr lang="en-US" dirty="0"/>
              <a:t>, each 1 x </a:t>
            </a:r>
            <a:r>
              <a:rPr lang="en-US" i="1" dirty="0"/>
              <a:t>q</a:t>
            </a:r>
            <a:r>
              <a:rPr lang="en-US" dirty="0"/>
              <a:t> vector</a:t>
            </a:r>
          </a:p>
          <a:p>
            <a:r>
              <a:rPr lang="en-US" i="1" dirty="0"/>
              <a:t>A</a:t>
            </a:r>
            <a:r>
              <a:rPr lang="en-US" dirty="0"/>
              <a:t>: transition matrix,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 </a:t>
            </a:r>
            <a:r>
              <a:rPr lang="en-US" dirty="0"/>
              <a:t>matrix</a:t>
            </a:r>
          </a:p>
          <a:p>
            <a:r>
              <a:rPr lang="en-US" i="1" dirty="0"/>
              <a:t>W</a:t>
            </a:r>
            <a:r>
              <a:rPr lang="en-US" dirty="0"/>
              <a:t>: driving noise, </a:t>
            </a:r>
            <a:r>
              <a:rPr lang="en-US" i="1" dirty="0"/>
              <a:t>q </a:t>
            </a:r>
            <a:r>
              <a:rPr lang="en-US" dirty="0"/>
              <a:t>x </a:t>
            </a:r>
            <a:r>
              <a:rPr lang="en-US" i="1" dirty="0"/>
              <a:t>q</a:t>
            </a:r>
            <a:r>
              <a:rPr lang="en-US" dirty="0"/>
              <a:t> matrix</a:t>
            </a:r>
          </a:p>
          <a:p>
            <a:r>
              <a:rPr lang="en-US" i="1" dirty="0" err="1"/>
              <a:t>v</a:t>
            </a:r>
            <a:r>
              <a:rPr lang="en-US" i="1" baseline="-25000" dirty="0" err="1"/>
              <a:t>t</a:t>
            </a:r>
            <a:r>
              <a:rPr lang="en-US" dirty="0"/>
              <a:t>: white Gaussian noise</a:t>
            </a:r>
            <a:endParaRPr lang="en-US" i="1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385614" y="3728345"/>
            <a:ext cx="1684867" cy="1128861"/>
          </a:xfrm>
          <a:prstGeom prst="wedgeRoundRectCallout">
            <a:avLst>
              <a:gd name="adj1" fmla="val -22303"/>
              <a:gd name="adj2" fmla="val -65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time </a:t>
            </a:r>
            <a:r>
              <a:rPr lang="en-US" i="1" dirty="0"/>
              <a:t>t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15657" y="3740230"/>
            <a:ext cx="1684867" cy="1128861"/>
          </a:xfrm>
          <a:prstGeom prst="wedgeRoundRectCallout">
            <a:avLst>
              <a:gd name="adj1" fmla="val -2129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Low-dimensional state at </a:t>
            </a:r>
            <a:r>
              <a:rPr lang="en-US" i="1" dirty="0"/>
              <a:t>t - 1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0045700" y="3740230"/>
            <a:ext cx="1684867" cy="1128861"/>
          </a:xfrm>
          <a:prstGeom prst="wedgeRoundRectCallout">
            <a:avLst>
              <a:gd name="adj1" fmla="val 21918"/>
              <a:gd name="adj2" fmla="val -6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Driving noise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217300" y="1396591"/>
            <a:ext cx="1774300" cy="858067"/>
          </a:xfrm>
          <a:prstGeom prst="wedgeRoundRectCallout">
            <a:avLst>
              <a:gd name="adj1" fmla="val -21298"/>
              <a:gd name="adj2" fmla="val 67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State transition matrix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13" y="2566051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120000" y="2459421"/>
            <a:ext cx="4397931" cy="3717542"/>
          </a:xfrm>
        </p:spPr>
        <p:txBody>
          <a:bodyPr/>
          <a:lstStyle/>
          <a:p>
            <a:r>
              <a:rPr lang="en-US" dirty="0"/>
              <a:t>Three textures</a:t>
            </a:r>
          </a:p>
          <a:p>
            <a:r>
              <a:rPr lang="en-US" i="1" dirty="0"/>
              <a:t>q =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3" y="1584107"/>
            <a:ext cx="5087298" cy="58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55" y="1478239"/>
            <a:ext cx="6257597" cy="50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668165" cy="4863042"/>
          </a:xfrm>
        </p:spPr>
        <p:txBody>
          <a:bodyPr>
            <a:normAutofit/>
          </a:bodyPr>
          <a:lstStyle/>
          <a:p>
            <a:r>
              <a:rPr lang="en-US" dirty="0"/>
              <a:t>How do we learn the state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Homework 2, ahoy!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44" y="2534519"/>
            <a:ext cx="6687853" cy="7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as 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79975"/>
          </a:xfrm>
        </p:spPr>
        <p:txBody>
          <a:bodyPr/>
          <a:lstStyle/>
          <a:p>
            <a:r>
              <a:rPr lang="en-US" dirty="0"/>
              <a:t>Once we’ve learned the parameters, we can </a:t>
            </a:r>
            <a:r>
              <a:rPr lang="en-US" i="1" dirty="0"/>
              <a:t>generate new instances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Major strength of LDS!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2533753"/>
            <a:ext cx="20320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2533753"/>
            <a:ext cx="20320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01" y="4250542"/>
            <a:ext cx="20320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59" y="4250542"/>
            <a:ext cx="2032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PCA = Linear + Gaussian</a:t>
            </a:r>
          </a:p>
          <a:p>
            <a:r>
              <a:rPr lang="en-US" dirty="0"/>
              <a:t>What if the </a:t>
            </a:r>
            <a:r>
              <a:rPr lang="en-US" i="1" dirty="0"/>
              <a:t>state space</a:t>
            </a:r>
            <a:r>
              <a:rPr lang="en-US" dirty="0"/>
              <a:t> isn’t linear, or data aren’t Gaussian?</a:t>
            </a:r>
          </a:p>
          <a:p>
            <a:endParaRPr lang="en-US" dirty="0"/>
          </a:p>
          <a:p>
            <a:r>
              <a:rPr lang="en-US" dirty="0"/>
              <a:t>Nonlinear appearance models</a:t>
            </a:r>
          </a:p>
          <a:p>
            <a:pPr lvl="1"/>
            <a:r>
              <a:rPr lang="en-US" dirty="0"/>
              <a:t>Wavelets</a:t>
            </a:r>
          </a:p>
          <a:p>
            <a:pPr lvl="1"/>
            <a:r>
              <a:rPr lang="en-US" dirty="0" err="1"/>
              <a:t>IsoMap</a:t>
            </a:r>
            <a:endParaRPr lang="en-US" dirty="0"/>
          </a:p>
          <a:p>
            <a:pPr lvl="1"/>
            <a:r>
              <a:rPr lang="en-US" dirty="0"/>
              <a:t>LLE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Laplacian </a:t>
            </a:r>
            <a:r>
              <a:rPr lang="en-US" dirty="0" err="1"/>
              <a:t>Eigenmaps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These introduce their own problems!</a:t>
            </a:r>
          </a:p>
        </p:txBody>
      </p:sp>
    </p:spTree>
    <p:extLst>
      <p:ext uri="{BB962C8B-B14F-4D97-AF65-F5344CB8AC3E}">
        <p14:creationId xmlns:p14="http://schemas.microsoft.com/office/powerpoint/2010/main" val="910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976000" cy="5252509"/>
          </a:xfrm>
        </p:spPr>
        <p:txBody>
          <a:bodyPr>
            <a:normAutofit/>
          </a:bodyPr>
          <a:lstStyle/>
          <a:p>
            <a:r>
              <a:rPr lang="en-US" dirty="0"/>
              <a:t>Comparing LDS models</a:t>
            </a:r>
          </a:p>
          <a:p>
            <a:endParaRPr lang="en-US" dirty="0"/>
          </a:p>
          <a:p>
            <a:r>
              <a:rPr lang="en-US" dirty="0"/>
              <a:t>Given a sequence </a:t>
            </a:r>
            <a:r>
              <a:rPr lang="en-US" i="1" dirty="0"/>
              <a:t>Y</a:t>
            </a:r>
            <a:r>
              <a:rPr lang="en-US" dirty="0"/>
              <a:t>: </a:t>
            </a:r>
          </a:p>
          <a:p>
            <a:r>
              <a:rPr lang="en-US" dirty="0"/>
              <a:t>New sequence </a:t>
            </a:r>
            <a:r>
              <a:rPr lang="en-US" i="1" dirty="0"/>
              <a:t>Y’</a:t>
            </a:r>
            <a:r>
              <a:rPr lang="en-US" dirty="0"/>
              <a:t>:</a:t>
            </a:r>
          </a:p>
          <a:p>
            <a:r>
              <a:rPr lang="en-US" b="1" dirty="0"/>
              <a:t>How do we compare these systems?</a:t>
            </a:r>
          </a:p>
          <a:p>
            <a:r>
              <a:rPr lang="en-US" dirty="0"/>
              <a:t>Despite linear formulation, </a:t>
            </a:r>
            <a:br>
              <a:rPr lang="en-US" dirty="0"/>
            </a:br>
            <a:r>
              <a:rPr lang="en-US" dirty="0"/>
              <a:t>are NOT Euclidean</a:t>
            </a:r>
          </a:p>
          <a:p>
            <a:r>
              <a:rPr lang="en-US" dirty="0"/>
              <a:t>Valid distance metrics include spectral methods and distribution comparators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9033"/>
            <a:ext cx="25654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4" y="3335866"/>
            <a:ext cx="31115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34" y="2849032"/>
            <a:ext cx="2895600" cy="1030895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9173634" y="1912445"/>
            <a:ext cx="2904067" cy="2904067"/>
          </a:xfrm>
          <a:prstGeom prst="mathMultiply">
            <a:avLst>
              <a:gd name="adj1" fmla="val 1521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9852" b="6772"/>
          <a:stretch/>
        </p:blipFill>
        <p:spPr>
          <a:xfrm>
            <a:off x="5412317" y="4751423"/>
            <a:ext cx="260350" cy="4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10073517" cy="2304942"/>
          </a:xfrm>
        </p:spPr>
        <p:txBody>
          <a:bodyPr>
            <a:normAutofit/>
          </a:bodyPr>
          <a:lstStyle/>
          <a:p>
            <a:r>
              <a:rPr lang="en-US" dirty="0"/>
              <a:t>Select multiple, non-overlapping patches from each video</a:t>
            </a:r>
          </a:p>
          <a:p>
            <a:r>
              <a:rPr lang="en-US" dirty="0"/>
              <a:t>Build LDS for each patch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3" y="2786966"/>
            <a:ext cx="10481835" cy="39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786043" cy="4351338"/>
          </a:xfrm>
        </p:spPr>
        <p:txBody>
          <a:bodyPr/>
          <a:lstStyle/>
          <a:p>
            <a:r>
              <a:rPr lang="en-US" dirty="0"/>
              <a:t>Motion analysis via optical flow</a:t>
            </a:r>
          </a:p>
          <a:p>
            <a:r>
              <a:rPr lang="en-US" dirty="0"/>
              <a:t>Parametric vs energy-based formulations</a:t>
            </a:r>
          </a:p>
          <a:p>
            <a:r>
              <a:rPr lang="en-US" dirty="0"/>
              <a:t>Importance of assumptions</a:t>
            </a:r>
          </a:p>
          <a:p>
            <a:r>
              <a:rPr lang="en-US" dirty="0"/>
              <a:t>Modern formulations</a:t>
            </a:r>
          </a:p>
          <a:p>
            <a:pPr lvl="1"/>
            <a:r>
              <a:rPr lang="en-US" dirty="0"/>
              <a:t>Robustness to outliers (large optical flow)</a:t>
            </a:r>
          </a:p>
          <a:p>
            <a:pPr lvl="1"/>
            <a:r>
              <a:rPr lang="en-US" dirty="0"/>
              <a:t>Relatedness to </a:t>
            </a:r>
            <a:r>
              <a:rPr lang="en-US" dirty="0" err="1"/>
              <a:t>markov</a:t>
            </a:r>
            <a:r>
              <a:rPr lang="en-US" dirty="0"/>
              <a:t> random fields</a:t>
            </a:r>
          </a:p>
          <a:p>
            <a:pPr lvl="1"/>
            <a:r>
              <a:rPr lang="en-US" dirty="0"/>
              <a:t>Coarse-to-fine image pyramids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1113277"/>
            <a:ext cx="3421242" cy="256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9" y="4001294"/>
            <a:ext cx="3421242" cy="257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D223-2260-6CA0-3943-323B035D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418B-9057-37F0-5D57-3FBC1D56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the LDS in low-dimensional space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We’ll come back to this when we discuss embeddings!</a:t>
            </a:r>
          </a:p>
          <a:p>
            <a:r>
              <a:rPr lang="en-US" dirty="0"/>
              <a:t>Compute cluster centroids in embedding space</a:t>
            </a:r>
          </a:p>
          <a:p>
            <a:pPr lvl="1"/>
            <a:r>
              <a:rPr lang="en-US" dirty="0"/>
              <a:t>These centroids become </a:t>
            </a:r>
            <a:r>
              <a:rPr lang="en-US" i="1" dirty="0"/>
              <a:t>codewords</a:t>
            </a:r>
            <a:endParaRPr lang="en-US" dirty="0"/>
          </a:p>
          <a:p>
            <a:r>
              <a:rPr lang="en-US" dirty="0"/>
              <a:t>Represent videos as a </a:t>
            </a:r>
            <a:r>
              <a:rPr lang="en-US" i="1" dirty="0"/>
              <a:t>document of codewords</a:t>
            </a:r>
            <a:endParaRPr lang="en-US" dirty="0"/>
          </a:p>
          <a:p>
            <a:pPr lvl="1"/>
            <a:r>
              <a:rPr lang="en-US" dirty="0"/>
              <a:t>Compute TF-IDF</a:t>
            </a:r>
          </a:p>
          <a:p>
            <a:r>
              <a:rPr lang="en-US" dirty="0"/>
              <a:t>Perform classification on document weight vectors</a:t>
            </a:r>
          </a:p>
        </p:txBody>
      </p:sp>
      <p:pic>
        <p:nvPicPr>
          <p:cNvPr id="5" name="Picture 4" descr="A close up of a number&#10;&#10;Description automatically generated">
            <a:extLst>
              <a:ext uri="{FF2B5EF4-FFF2-40B4-BE49-F238E27FC236}">
                <a16:creationId xmlns:a16="http://schemas.microsoft.com/office/drawing/2014/main" id="{187416A5-62A6-0A08-400F-F2A34C64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433" y="2731951"/>
            <a:ext cx="2806700" cy="584200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C6D46BB3-3129-D906-E674-E145CF66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33" y="3519784"/>
            <a:ext cx="2527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C669-99A0-7580-AD0A-5153F48F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LDS</a:t>
            </a:r>
          </a:p>
        </p:txBody>
      </p:sp>
      <p:pic>
        <p:nvPicPr>
          <p:cNvPr id="5" name="Picture 4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0CF018B0-FE95-A845-D265-2030474C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0" y="1836964"/>
            <a:ext cx="4914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9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AE4B-C4A1-C4E4-6397-4F64D917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+ </a:t>
            </a:r>
            <a:r>
              <a:rPr lang="en-US"/>
              <a:t>dynamic textures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3E981-B392-810C-9BBD-2241236DF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78"/>
          <a:stretch/>
        </p:blipFill>
        <p:spPr>
          <a:xfrm>
            <a:off x="504612" y="1542679"/>
            <a:ext cx="5131526" cy="2607568"/>
          </a:xfrm>
          <a:prstGeom prst="rect">
            <a:avLst/>
          </a:prstGeom>
        </p:spPr>
      </p:pic>
      <p:pic>
        <p:nvPicPr>
          <p:cNvPr id="7" name="Picture 6" descr="A collage of images of cars on a road&#10;&#10;Description automatically generated">
            <a:extLst>
              <a:ext uri="{FF2B5EF4-FFF2-40B4-BE49-F238E27FC236}">
                <a16:creationId xmlns:a16="http://schemas.microsoft.com/office/drawing/2014/main" id="{022E261B-F714-87D8-16D7-1A4CCD493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2494"/>
            <a:ext cx="5414109" cy="5167312"/>
          </a:xfrm>
          <a:prstGeom prst="rect">
            <a:avLst/>
          </a:prstGeom>
        </p:spPr>
      </p:pic>
      <p:pic>
        <p:nvPicPr>
          <p:cNvPr id="9" name="Picture 8" descr="A graph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487E1CB3-93D3-A33A-B6D3-31F66C2EE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75" y="4486275"/>
            <a:ext cx="4241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9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D909-59DE-3ACB-77D1-B4BDBE4F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Mamba state space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68D4E-A0C2-F7A6-A8B0-87E60D3A9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Motivated by performance and space considerations of Transformer architectures in large language models</a:t>
            </a:r>
          </a:p>
          <a:p>
            <a:r>
              <a:rPr lang="en-US" dirty="0"/>
              <a:t>(Conceptual) combination of RNN + CNN + AR models</a:t>
            </a:r>
          </a:p>
          <a:p>
            <a:r>
              <a:rPr lang="en-US" dirty="0"/>
              <a:t>Innovations</a:t>
            </a:r>
          </a:p>
          <a:p>
            <a:pPr lvl="1"/>
            <a:r>
              <a:rPr lang="en-US" dirty="0"/>
              <a:t>Input selection mechanism</a:t>
            </a:r>
          </a:p>
          <a:p>
            <a:pPr lvl="1"/>
            <a:r>
              <a:rPr lang="en-US" dirty="0"/>
              <a:t>Hardware-aware algorithm</a:t>
            </a:r>
          </a:p>
          <a:p>
            <a:pPr lvl="1"/>
            <a:r>
              <a:rPr lang="en-US" dirty="0"/>
              <a:t>Architecture</a:t>
            </a:r>
          </a:p>
          <a:p>
            <a:r>
              <a:rPr lang="en-US" dirty="0"/>
              <a:t>Vision Mamba (</a:t>
            </a:r>
            <a:r>
              <a:rPr lang="en-US" dirty="0" err="1"/>
              <a:t>ViM</a:t>
            </a:r>
            <a:r>
              <a:rPr lang="en-US" dirty="0"/>
              <a:t>) for image processing</a:t>
            </a:r>
          </a:p>
          <a:p>
            <a:endParaRPr lang="en-US" dirty="0"/>
          </a:p>
          <a:p>
            <a:r>
              <a:rPr lang="en-US" dirty="0"/>
              <a:t>We’ll get into this more when we get to deep networks. For now:</a:t>
            </a:r>
          </a:p>
        </p:txBody>
      </p:sp>
    </p:spTree>
    <p:extLst>
      <p:ext uri="{BB962C8B-B14F-4D97-AF65-F5344CB8AC3E}">
        <p14:creationId xmlns:p14="http://schemas.microsoft.com/office/powerpoint/2010/main" val="80149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0DF1-6D70-A058-29D7-6237DCEB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CB71-A9FA-60A5-7982-19AF32DA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Mamba state space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D24B8-6D8F-FEA2-16CD-CAC62FDE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46126" cy="4351338"/>
          </a:xfrm>
        </p:spPr>
        <p:txBody>
          <a:bodyPr/>
          <a:lstStyle/>
          <a:p>
            <a:r>
              <a:rPr lang="en-US" dirty="0"/>
              <a:t>Upshot: beat Transformer models of same parameter size, equivalent performance to Transformer models of 2x parameter size</a:t>
            </a:r>
          </a:p>
          <a:p>
            <a:endParaRPr lang="en-US" dirty="0"/>
          </a:p>
          <a:p>
            <a:r>
              <a:rPr lang="en-US" dirty="0"/>
              <a:t>Much faster inference across the board (</a:t>
            </a:r>
            <a:r>
              <a:rPr lang="en-US" dirty="0" err="1"/>
              <a:t>ie</a:t>
            </a:r>
            <a:r>
              <a:rPr lang="en-US" dirty="0"/>
              <a:t>, generation) and with fewer resources</a:t>
            </a:r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2ACA4DA-88B8-B31B-1550-139E6CFF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45" y="4528690"/>
            <a:ext cx="4455526" cy="2096718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9A507CD2-E465-8A53-EF97-024EEAB93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031" y="4528690"/>
            <a:ext cx="5354682" cy="2178338"/>
          </a:xfrm>
          <a:prstGeom prst="rect">
            <a:avLst/>
          </a:prstGeom>
        </p:spPr>
      </p:pic>
      <p:pic>
        <p:nvPicPr>
          <p:cNvPr id="11" name="Picture 10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CF23D43-B6E9-4BFC-DD9E-805BF7ED2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793" y="1289753"/>
            <a:ext cx="3352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6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2AD5-46A0-D54F-82C8-B0A9DCA6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E6E9-C405-1B4B-A6CD-EFF88D344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Dynamic textures are motion with statistical regularity</a:t>
            </a:r>
          </a:p>
          <a:p>
            <a:r>
              <a:rPr lang="en-US" dirty="0"/>
              <a:t>Regularity can be exploited through parametric representation</a:t>
            </a:r>
          </a:p>
          <a:p>
            <a:r>
              <a:rPr lang="en-US" dirty="0"/>
              <a:t>Linear dynamical systems (LDS)</a:t>
            </a:r>
          </a:p>
          <a:p>
            <a:pPr lvl="1"/>
            <a:r>
              <a:rPr lang="en-US" dirty="0"/>
              <a:t>Autoregressive models (AR)</a:t>
            </a:r>
          </a:p>
          <a:p>
            <a:pPr lvl="1"/>
            <a:r>
              <a:rPr lang="en-US" dirty="0"/>
              <a:t>Markov assumption</a:t>
            </a:r>
          </a:p>
          <a:p>
            <a:pPr lvl="1"/>
            <a:r>
              <a:rPr lang="en-US" dirty="0"/>
              <a:t>Representation model + State model</a:t>
            </a:r>
          </a:p>
          <a:p>
            <a:pPr lvl="1"/>
            <a:r>
              <a:rPr lang="en-US" dirty="0"/>
              <a:t>Generative models</a:t>
            </a:r>
          </a:p>
          <a:p>
            <a:r>
              <a:rPr lang="en-US" dirty="0"/>
              <a:t>Deep networks can learn the same feature set and in some cases exceed the performance of LDS (though are harder to train)</a:t>
            </a:r>
          </a:p>
          <a:p>
            <a:r>
              <a:rPr lang="en-US" dirty="0"/>
              <a:t>Mamba state space </a:t>
            </a:r>
            <a:r>
              <a:rPr lang="en-US"/>
              <a:t>models make LDS-like </a:t>
            </a:r>
            <a:r>
              <a:rPr lang="en-US" dirty="0"/>
              <a:t>architectures cool again</a:t>
            </a:r>
          </a:p>
        </p:txBody>
      </p:sp>
    </p:spTree>
    <p:extLst>
      <p:ext uri="{BB962C8B-B14F-4D97-AF65-F5344CB8AC3E}">
        <p14:creationId xmlns:p14="http://schemas.microsoft.com/office/powerpoint/2010/main" val="27294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614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Hyndman </a:t>
            </a:r>
            <a:r>
              <a:rPr lang="en-US" i="1" dirty="0"/>
              <a:t>et al</a:t>
            </a:r>
            <a:r>
              <a:rPr lang="en-US" dirty="0"/>
              <a:t>, “Higher-order Autoregressive Models for Dynamic Textures”, BMVC 2007 </a:t>
            </a:r>
            <a:r>
              <a:rPr lang="en-US" dirty="0">
                <a:hlinkClick r:id="rId2"/>
              </a:rPr>
              <a:t>http://www.cs.toronto.edu/~fleet/research/Papers/DynamicTextures.pdf</a:t>
            </a:r>
            <a:r>
              <a:rPr lang="en-US" dirty="0"/>
              <a:t> </a:t>
            </a:r>
          </a:p>
          <a:p>
            <a:r>
              <a:rPr lang="en-US" dirty="0"/>
              <a:t>Shumway and </a:t>
            </a:r>
            <a:r>
              <a:rPr lang="en-US" dirty="0" err="1"/>
              <a:t>Stoffer</a:t>
            </a:r>
            <a:r>
              <a:rPr lang="en-US" dirty="0"/>
              <a:t>, </a:t>
            </a:r>
            <a:r>
              <a:rPr lang="en-US" i="1" dirty="0"/>
              <a:t>Time Series Analysis and Its Applications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ed.), Chapters 3 and 6, </a:t>
            </a:r>
            <a:r>
              <a:rPr lang="en-US" dirty="0">
                <a:hlinkClick r:id="rId3"/>
              </a:rPr>
              <a:t>http://www.db.ucsd.edu/static/TimeSeries.pdf</a:t>
            </a:r>
            <a:r>
              <a:rPr lang="en-US" dirty="0"/>
              <a:t> </a:t>
            </a:r>
          </a:p>
          <a:p>
            <a:r>
              <a:rPr lang="en-US" dirty="0"/>
              <a:t>Blake and </a:t>
            </a:r>
            <a:r>
              <a:rPr lang="en-US" dirty="0" err="1"/>
              <a:t>Isard</a:t>
            </a:r>
            <a:r>
              <a:rPr lang="en-US" dirty="0"/>
              <a:t>, </a:t>
            </a:r>
            <a:r>
              <a:rPr lang="en-US" i="1" dirty="0"/>
              <a:t>Active Contours</a:t>
            </a:r>
            <a:r>
              <a:rPr lang="en-US" dirty="0"/>
              <a:t>, Chapter 9-11, </a:t>
            </a:r>
            <a:r>
              <a:rPr lang="en-US" dirty="0">
                <a:hlinkClick r:id="rId4"/>
              </a:rPr>
              <a:t>http://ww.vavlab.ee.boun.edu.tr/courses/574/material/books/blake_Active_Contours.pdf</a:t>
            </a:r>
            <a:r>
              <a:rPr lang="en-US" dirty="0"/>
              <a:t> </a:t>
            </a:r>
          </a:p>
          <a:p>
            <a:r>
              <a:rPr lang="en-US" dirty="0" err="1"/>
              <a:t>Doretto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“Dynamic Textures”, IJCV 2003 </a:t>
            </a:r>
            <a:r>
              <a:rPr lang="en-US" dirty="0">
                <a:hlinkClick r:id="rId5"/>
              </a:rPr>
              <a:t>https://escholarship.org/uc/item/2m50f2fb</a:t>
            </a:r>
            <a:r>
              <a:rPr lang="en-US" dirty="0"/>
              <a:t> </a:t>
            </a:r>
          </a:p>
          <a:p>
            <a:r>
              <a:rPr lang="en-US" dirty="0" err="1"/>
              <a:t>Woolfe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, “Shift Invariant Dynamic Texture Recognition”, ECCV 2006 </a:t>
            </a:r>
            <a:r>
              <a:rPr lang="en-US" dirty="0">
                <a:hlinkClick r:id="rId6"/>
              </a:rPr>
              <a:t>https://link.springer.com/chapter/10.1007%2F11744047_42?LI=true</a:t>
            </a:r>
            <a:r>
              <a:rPr lang="en-US" dirty="0"/>
              <a:t> </a:t>
            </a:r>
          </a:p>
          <a:p>
            <a:r>
              <a:rPr lang="en-US" dirty="0"/>
              <a:t>Ravichandran </a:t>
            </a:r>
            <a:r>
              <a:rPr lang="en-US" i="1" dirty="0"/>
              <a:t>et al</a:t>
            </a:r>
            <a:r>
              <a:rPr lang="en-US" dirty="0"/>
              <a:t>, “View-invariant dynamic texture recognition using a bag of dynamical systems”, CVPR 2009 </a:t>
            </a:r>
            <a:r>
              <a:rPr lang="en-US" dirty="0">
                <a:hlinkClick r:id="rId7"/>
              </a:rPr>
              <a:t>http://ieeexplore.ieee.org/abstract/document/5206847/</a:t>
            </a:r>
            <a:r>
              <a:rPr lang="en-US" dirty="0"/>
              <a:t> </a:t>
            </a:r>
          </a:p>
          <a:p>
            <a:r>
              <a:rPr lang="en-US" dirty="0" err="1"/>
              <a:t>Andrearczyk</a:t>
            </a:r>
            <a:r>
              <a:rPr lang="en-US" dirty="0"/>
              <a:t>, Vincent. “Deep learning for texture and dynamic texture analysis”, 2020 </a:t>
            </a:r>
            <a:r>
              <a:rPr lang="en-US" dirty="0">
                <a:hlinkClick r:id="rId8"/>
              </a:rPr>
              <a:t>https://doras.dcu.ie/22040/1/Vincent_Andrearczyk_Final_PhD_thesis.pdf</a:t>
            </a:r>
            <a:r>
              <a:rPr lang="en-US" dirty="0"/>
              <a:t> </a:t>
            </a:r>
          </a:p>
          <a:p>
            <a:r>
              <a:rPr lang="en-US" dirty="0"/>
              <a:t>Gu </a:t>
            </a:r>
            <a:r>
              <a:rPr lang="en-US" i="1" dirty="0"/>
              <a:t>et al</a:t>
            </a:r>
            <a:r>
              <a:rPr lang="en-US" dirty="0"/>
              <a:t>, “Mamba: Linear-Time Sequence Modeling with Selective State Spaces”, 2023 </a:t>
            </a:r>
            <a:r>
              <a:rPr lang="en-US" dirty="0">
                <a:hlinkClick r:id="rId9"/>
              </a:rPr>
              <a:t>https://arxiv.org/abs/2312.00752</a:t>
            </a:r>
            <a:r>
              <a:rPr lang="en-US" dirty="0"/>
              <a:t> </a:t>
            </a:r>
          </a:p>
          <a:p>
            <a:r>
              <a:rPr lang="en-US" dirty="0"/>
              <a:t>Zhu </a:t>
            </a:r>
            <a:r>
              <a:rPr lang="en-US" i="1" dirty="0"/>
              <a:t>et al</a:t>
            </a:r>
            <a:r>
              <a:rPr lang="en-US" dirty="0"/>
              <a:t>, “Vision Mamba: Efficient Visual Representation Learning with Bidirectional State Space Model”, 2024 </a:t>
            </a:r>
            <a:br>
              <a:rPr lang="en-US" dirty="0"/>
            </a:br>
            <a:r>
              <a:rPr lang="en-US" dirty="0">
                <a:hlinkClick r:id="rId10"/>
              </a:rPr>
              <a:t>https://arxiv.org/abs/2401.09417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31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specific type of motion: </a:t>
            </a:r>
            <a:r>
              <a:rPr lang="en-US" b="1" dirty="0"/>
              <a:t>dynamic textures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2795711"/>
            <a:ext cx="59690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60" y="4754563"/>
            <a:ext cx="5969000" cy="142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395415"/>
            <a:ext cx="5372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textures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“Dynamic textured sequences are scenes with complex motion patterns due to interactions between multiple moving components.”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Blowing leaves</a:t>
            </a:r>
          </a:p>
          <a:p>
            <a:pPr lvl="1"/>
            <a:r>
              <a:rPr lang="en-US" dirty="0"/>
              <a:t>Flickering flames</a:t>
            </a:r>
          </a:p>
          <a:p>
            <a:pPr lvl="1"/>
            <a:r>
              <a:rPr lang="en-US" dirty="0"/>
              <a:t>Water rippling</a:t>
            </a:r>
          </a:p>
          <a:p>
            <a:r>
              <a:rPr lang="en-US" b="1" dirty="0"/>
              <a:t>Multiple moving components: problematic for optical flow</a:t>
            </a:r>
            <a:endParaRPr lang="en-US" dirty="0"/>
          </a:p>
          <a:p>
            <a:r>
              <a:rPr lang="en-US" dirty="0"/>
              <a:t>How to analyze dynamic textures?</a:t>
            </a:r>
          </a:p>
        </p:txBody>
      </p:sp>
    </p:spTree>
    <p:extLst>
      <p:ext uri="{BB962C8B-B14F-4D97-AF65-F5344CB8AC3E}">
        <p14:creationId xmlns:p14="http://schemas.microsoft.com/office/powerpoint/2010/main" val="21396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an effective procedure for tracking changes over sequences of images, while maintaining a certain coherence of motions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310311" cy="4814326"/>
          </a:xfrm>
        </p:spPr>
        <p:txBody>
          <a:bodyPr/>
          <a:lstStyle/>
          <a:p>
            <a:r>
              <a:rPr lang="en-US" dirty="0"/>
              <a:t>Hand tracking</a:t>
            </a:r>
          </a:p>
          <a:p>
            <a:r>
              <a:rPr lang="en-US" dirty="0"/>
              <a:t>Top row: slow movements</a:t>
            </a:r>
          </a:p>
          <a:p>
            <a:r>
              <a:rPr lang="en-US" dirty="0"/>
              <a:t>Bottom row: fast movements</a:t>
            </a:r>
          </a:p>
          <a:p>
            <a:r>
              <a:rPr lang="en-US" b="1" dirty="0"/>
              <a:t>Fixed curves or priors cannot exploit coherence of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94" y="2177317"/>
            <a:ext cx="7354738" cy="35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9954400" cy="731308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/>
              <a:t>main components</a:t>
            </a:r>
            <a:r>
              <a:rPr lang="en-US">
                <a:sym typeface="Wingdings"/>
              </a:rPr>
              <a:t> (using notation from Hyndman 2006):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3105696"/>
            <a:ext cx="5492174" cy="876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15" y="4629697"/>
            <a:ext cx="7400252" cy="8509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60400" y="3105696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Appearance Model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60399" y="4784605"/>
            <a:ext cx="1642533" cy="1391983"/>
          </a:xfrm>
          <a:prstGeom prst="wedgeRoundRectCallout">
            <a:avLst>
              <a:gd name="adj1" fmla="val 64438"/>
              <a:gd name="adj2" fmla="val -20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Model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9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definition of a 1</a:t>
            </a:r>
            <a:r>
              <a:rPr lang="en-US" baseline="30000" dirty="0"/>
              <a:t>st</a:t>
            </a:r>
            <a:r>
              <a:rPr lang="en-US" dirty="0"/>
              <a:t>-order autoregressive (AR) process!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observation 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 is a function of previous observations, plus some noise</a:t>
            </a:r>
          </a:p>
          <a:p>
            <a:endParaRPr lang="en-US" dirty="0"/>
          </a:p>
          <a:p>
            <a:r>
              <a:rPr lang="en-US" b="1" dirty="0"/>
              <a:t>Markov model!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07" y="2614630"/>
            <a:ext cx="740025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 models can have higher orders than 1</a:t>
            </a:r>
          </a:p>
          <a:p>
            <a:r>
              <a:rPr lang="en-US" dirty="0"/>
              <a:t>Each observation is dependent on the previous </a:t>
            </a:r>
            <a:r>
              <a:rPr lang="en-US" i="1" dirty="0"/>
              <a:t>d</a:t>
            </a:r>
            <a:r>
              <a:rPr lang="en-US" dirty="0"/>
              <a:t> observations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2" y="3128695"/>
            <a:ext cx="11090936" cy="5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2163</TotalTime>
  <Words>1144</Words>
  <Application>Microsoft Macintosh PowerPoint</Application>
  <PresentationFormat>Widescreen</PresentationFormat>
  <Paragraphs>175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Linear Dynamical Systems</vt:lpstr>
      <vt:lpstr>Last time…</vt:lpstr>
      <vt:lpstr>Today</vt:lpstr>
      <vt:lpstr>Dynamic textures</vt:lpstr>
      <vt:lpstr>Dynamical Models</vt:lpstr>
      <vt:lpstr>Dynamical Models</vt:lpstr>
      <vt:lpstr>Linear Dynamical Models</vt:lpstr>
      <vt:lpstr>Autoregressive Models</vt:lpstr>
      <vt:lpstr>Autoregressive Models</vt:lpstr>
      <vt:lpstr>Appearance Model</vt:lpstr>
      <vt:lpstr>Appearance Model</vt:lpstr>
      <vt:lpstr>Appearance Model</vt:lpstr>
      <vt:lpstr>State Model</vt:lpstr>
      <vt:lpstr>State Model</vt:lpstr>
      <vt:lpstr>State Model</vt:lpstr>
      <vt:lpstr>LDS as Generative Models</vt:lpstr>
      <vt:lpstr>Problems with LDS</vt:lpstr>
      <vt:lpstr>Problems with LDS</vt:lpstr>
      <vt:lpstr>Comparing LDS</vt:lpstr>
      <vt:lpstr>Comparing LDS</vt:lpstr>
      <vt:lpstr>Comparing LDS</vt:lpstr>
      <vt:lpstr>Deep learning + dynamic textures</vt:lpstr>
      <vt:lpstr>Mamba state space models</vt:lpstr>
      <vt:lpstr>Mamba state space models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Dynamical Systems</dc:title>
  <dc:creator>Shannon Quinn</dc:creator>
  <cp:lastModifiedBy>Shannon Quinn</cp:lastModifiedBy>
  <cp:revision>68</cp:revision>
  <cp:lastPrinted>2025-01-28T18:24:36Z</cp:lastPrinted>
  <dcterms:created xsi:type="dcterms:W3CDTF">2017-09-09T19:38:33Z</dcterms:created>
  <dcterms:modified xsi:type="dcterms:W3CDTF">2025-01-28T18:24:40Z</dcterms:modified>
</cp:coreProperties>
</file>